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7" r:id="rId3"/>
    <p:sldId id="268" r:id="rId4"/>
    <p:sldId id="269" r:id="rId5"/>
    <p:sldId id="265" r:id="rId6"/>
    <p:sldId id="271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CD9304-96CE-4A68-9DF4-E25F742E59C7}" v="10" dt="2022-02-06T08:05:41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64" d="100"/>
          <a:sy n="64" d="100"/>
        </p:scale>
        <p:origin x="82" y="1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in Brown" userId="920a6297-079e-4a04-af2b-4f44d3778c8f" providerId="ADAL" clId="{DD7AE00A-5C02-4AA0-9182-9AFC4D06768B}"/>
    <pc:docChg chg="addSld delSld modSld">
      <pc:chgData name="Colin Brown" userId="920a6297-079e-4a04-af2b-4f44d3778c8f" providerId="ADAL" clId="{DD7AE00A-5C02-4AA0-9182-9AFC4D06768B}" dt="2022-02-07T06:11:39.217" v="21" actId="20577"/>
      <pc:docMkLst>
        <pc:docMk/>
      </pc:docMkLst>
      <pc:sldChg chg="new del">
        <pc:chgData name="Colin Brown" userId="920a6297-079e-4a04-af2b-4f44d3778c8f" providerId="ADAL" clId="{DD7AE00A-5C02-4AA0-9182-9AFC4D06768B}" dt="2022-02-07T06:10:08.166" v="16" actId="47"/>
        <pc:sldMkLst>
          <pc:docMk/>
          <pc:sldMk cId="3308491277" sldId="270"/>
        </pc:sldMkLst>
      </pc:sldChg>
      <pc:sldChg chg="modSp add mod">
        <pc:chgData name="Colin Brown" userId="920a6297-079e-4a04-af2b-4f44d3778c8f" providerId="ADAL" clId="{DD7AE00A-5C02-4AA0-9182-9AFC4D06768B}" dt="2022-02-07T06:11:39.217" v="21" actId="20577"/>
        <pc:sldMkLst>
          <pc:docMk/>
          <pc:sldMk cId="33866749" sldId="271"/>
        </pc:sldMkLst>
        <pc:spChg chg="mod">
          <ac:chgData name="Colin Brown" userId="920a6297-079e-4a04-af2b-4f44d3778c8f" providerId="ADAL" clId="{DD7AE00A-5C02-4AA0-9182-9AFC4D06768B}" dt="2022-02-07T06:11:39.217" v="21" actId="20577"/>
          <ac:spMkLst>
            <pc:docMk/>
            <pc:sldMk cId="33866749" sldId="271"/>
            <ac:spMk id="2" creationId="{9C20EC51-2A91-40D7-A97E-24C1052C8637}"/>
          </ac:spMkLst>
        </pc:spChg>
        <pc:picChg chg="mod">
          <ac:chgData name="Colin Brown" userId="920a6297-079e-4a04-af2b-4f44d3778c8f" providerId="ADAL" clId="{DD7AE00A-5C02-4AA0-9182-9AFC4D06768B}" dt="2022-02-07T06:06:59.078" v="2" actId="14826"/>
          <ac:picMkLst>
            <pc:docMk/>
            <pc:sldMk cId="33866749" sldId="271"/>
            <ac:picMk id="4" creationId="{3764902B-6443-4CA4-8BC2-C3910D1E16D0}"/>
          </ac:picMkLst>
        </pc:picChg>
        <pc:picChg chg="mod">
          <ac:chgData name="Colin Brown" userId="920a6297-079e-4a04-af2b-4f44d3778c8f" providerId="ADAL" clId="{DD7AE00A-5C02-4AA0-9182-9AFC4D06768B}" dt="2022-02-07T06:07:30.136" v="3" actId="14826"/>
          <ac:picMkLst>
            <pc:docMk/>
            <pc:sldMk cId="33866749" sldId="271"/>
            <ac:picMk id="5" creationId="{422B2438-DD52-435C-8264-2CF73AB151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2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99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0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0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7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3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8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7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0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BADE-6F30-4F0A-97B9-4DAAE67A9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HK97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F1A79-24BE-4290-8AEC-5A2FA09FA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2A32-9265-4AFB-9285-0827B336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16806" cy="706964"/>
          </a:xfrm>
        </p:spPr>
        <p:txBody>
          <a:bodyPr/>
          <a:lstStyle/>
          <a:p>
            <a:r>
              <a:rPr lang="en-US" dirty="0" err="1"/>
              <a:t>Thermotoga</a:t>
            </a:r>
            <a:r>
              <a:rPr lang="en-US" dirty="0"/>
              <a:t> Maritima Encapsulin (3dkt)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31E6F-8DC3-4200-B584-0D19A451A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731" y="2468032"/>
            <a:ext cx="3605271" cy="3416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BB8B9-82A4-43B4-9407-F8658D1F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7" y="2344189"/>
            <a:ext cx="7569846" cy="4205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2CBCD-1EAC-45EF-82A1-102494F9556B}"/>
              </a:ext>
            </a:extLst>
          </p:cNvPr>
          <p:cNvSpPr txBox="1"/>
          <p:nvPr/>
        </p:nvSpPr>
        <p:spPr>
          <a:xfrm>
            <a:off x="8996082" y="6073254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T=1 Hexagonal</a:t>
            </a:r>
          </a:p>
        </p:txBody>
      </p:sp>
    </p:spTree>
    <p:extLst>
      <p:ext uri="{BB962C8B-B14F-4D97-AF65-F5344CB8AC3E}">
        <p14:creationId xmlns:p14="http://schemas.microsoft.com/office/powerpoint/2010/main" val="12584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A706-6FA5-47AE-B424-A278C3AD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VLP From </a:t>
            </a:r>
            <a:r>
              <a:rPr lang="en-US" dirty="0" err="1"/>
              <a:t>Pyrococcus</a:t>
            </a:r>
            <a:r>
              <a:rPr lang="en-US" dirty="0"/>
              <a:t> </a:t>
            </a:r>
            <a:r>
              <a:rPr lang="en-US" dirty="0" err="1"/>
              <a:t>Furiosus</a:t>
            </a:r>
            <a:r>
              <a:rPr lang="en-US" dirty="0"/>
              <a:t> (2e0z)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B0358-A513-4BE5-84B4-AE6E0189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2746665"/>
            <a:ext cx="5913120" cy="3695700"/>
          </a:xfrm>
          <a:prstGeom prst="rect">
            <a:avLst/>
          </a:prstGeom>
        </p:spPr>
      </p:pic>
      <p:pic>
        <p:nvPicPr>
          <p:cNvPr id="7" name="Picture 6" descr="A group of colorful umbrellas&#10;&#10;Description automatically generated with medium confidence">
            <a:extLst>
              <a:ext uri="{FF2B5EF4-FFF2-40B4-BE49-F238E27FC236}">
                <a16:creationId xmlns:a16="http://schemas.microsoft.com/office/drawing/2014/main" id="{301900F2-7574-46A4-8DD5-86ECDF153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63" y="2446414"/>
            <a:ext cx="3902540" cy="3541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117EB-F62B-47BC-8D9C-633A24FBDC3C}"/>
              </a:ext>
            </a:extLst>
          </p:cNvPr>
          <p:cNvSpPr txBox="1"/>
          <p:nvPr/>
        </p:nvSpPr>
        <p:spPr>
          <a:xfrm>
            <a:off x="8593473" y="6009344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T=3 Hexagonal</a:t>
            </a:r>
          </a:p>
        </p:txBody>
      </p:sp>
    </p:spTree>
    <p:extLst>
      <p:ext uri="{BB962C8B-B14F-4D97-AF65-F5344CB8AC3E}">
        <p14:creationId xmlns:p14="http://schemas.microsoft.com/office/powerpoint/2010/main" val="264790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00D5-1757-4C35-9BB7-C599AB67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33670" cy="706964"/>
          </a:xfrm>
        </p:spPr>
        <p:txBody>
          <a:bodyPr/>
          <a:lstStyle/>
          <a:p>
            <a:r>
              <a:rPr lang="en-US" dirty="0"/>
              <a:t>Iron Storage Encapsulin From </a:t>
            </a:r>
            <a:r>
              <a:rPr lang="en-US" dirty="0" err="1"/>
              <a:t>Quasibacillus</a:t>
            </a:r>
            <a:r>
              <a:rPr lang="en-US" dirty="0"/>
              <a:t> </a:t>
            </a:r>
            <a:r>
              <a:rPr lang="en-US" dirty="0" err="1"/>
              <a:t>thermotolerans</a:t>
            </a:r>
            <a:r>
              <a:rPr lang="en-US" dirty="0"/>
              <a:t> (6nj8)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9E6C3-01BB-4481-B3E8-9191575A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18" y="2359145"/>
            <a:ext cx="3857438" cy="352518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62523C-4B21-4E43-A39B-0CEF4504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3987"/>
            <a:ext cx="6572362" cy="365131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CA585-F5AE-499D-AE9E-005C07A3C419}"/>
              </a:ext>
            </a:extLst>
          </p:cNvPr>
          <p:cNvSpPr txBox="1"/>
          <p:nvPr/>
        </p:nvSpPr>
        <p:spPr>
          <a:xfrm>
            <a:off x="8538882" y="5884332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T=3 Hexagonal</a:t>
            </a:r>
          </a:p>
        </p:txBody>
      </p:sp>
    </p:spTree>
    <p:extLst>
      <p:ext uri="{BB962C8B-B14F-4D97-AF65-F5344CB8AC3E}">
        <p14:creationId xmlns:p14="http://schemas.microsoft.com/office/powerpoint/2010/main" val="78496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P22 Mature Virion (5uu5)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84" y="2418156"/>
            <a:ext cx="6252679" cy="3882892"/>
          </a:xfr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61" y="2357740"/>
            <a:ext cx="4418355" cy="3781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827CED-C9C2-4EC4-BD92-B009A87E0369}"/>
              </a:ext>
            </a:extLst>
          </p:cNvPr>
          <p:cNvSpPr txBox="1"/>
          <p:nvPr/>
        </p:nvSpPr>
        <p:spPr>
          <a:xfrm>
            <a:off x="8535854" y="6248179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T=7 Hexagonal</a:t>
            </a:r>
          </a:p>
        </p:txBody>
      </p:sp>
    </p:spTree>
    <p:extLst>
      <p:ext uri="{BB962C8B-B14F-4D97-AF65-F5344CB8AC3E}">
        <p14:creationId xmlns:p14="http://schemas.microsoft.com/office/powerpoint/2010/main" val="233153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</a:t>
            </a:r>
            <a:r>
              <a:rPr lang="en-US"/>
              <a:t>T7 Procapsid (3j7v)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710" y="2418156"/>
            <a:ext cx="6212627" cy="3882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81" y="2357740"/>
            <a:ext cx="4273115" cy="37813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9827CED-C9C2-4EC4-BD92-B009A87E0369}"/>
              </a:ext>
            </a:extLst>
          </p:cNvPr>
          <p:cNvSpPr txBox="1"/>
          <p:nvPr/>
        </p:nvSpPr>
        <p:spPr>
          <a:xfrm>
            <a:off x="8535854" y="6248179"/>
            <a:ext cx="1840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T=7 Hexagonal</a:t>
            </a:r>
          </a:p>
        </p:txBody>
      </p:sp>
    </p:spTree>
    <p:extLst>
      <p:ext uri="{BB962C8B-B14F-4D97-AF65-F5344CB8AC3E}">
        <p14:creationId xmlns:p14="http://schemas.microsoft.com/office/powerpoint/2010/main" val="3386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9572-AF57-497A-8373-6E15D3FD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Bordetella Bacteriophage (3j4u)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7D84B-1B36-4A84-9D04-2AAED950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1" y="2444563"/>
            <a:ext cx="6649005" cy="4123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94C4E-A2B5-4584-B844-5E6A55A7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55" y="2444563"/>
            <a:ext cx="4545235" cy="36862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5D430DC-28C4-4B82-84CF-DC0081D7AA47}"/>
              </a:ext>
            </a:extLst>
          </p:cNvPr>
          <p:cNvSpPr txBox="1"/>
          <p:nvPr/>
        </p:nvSpPr>
        <p:spPr>
          <a:xfrm>
            <a:off x="8261444" y="6130771"/>
            <a:ext cx="2736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T=7 Trihexagonal-Dual</a:t>
            </a:r>
          </a:p>
          <a:p>
            <a:pPr algn="ctr"/>
            <a:r>
              <a:rPr lang="en-US" dirty="0"/>
              <a:t>(Imperfect Subdivision)</a:t>
            </a:r>
          </a:p>
        </p:txBody>
      </p:sp>
    </p:spTree>
    <p:extLst>
      <p:ext uri="{BB962C8B-B14F-4D97-AF65-F5344CB8AC3E}">
        <p14:creationId xmlns:p14="http://schemas.microsoft.com/office/powerpoint/2010/main" val="272946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BED1-7235-4948-B14F-ACC9A795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YSD1 Bacteriophage (6xgq)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08CC5-071F-4AD1-936C-1D05FBA9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4" y="2517724"/>
            <a:ext cx="6179119" cy="3815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9ACDF-8341-4FB5-849D-818A945C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569" y="2315999"/>
            <a:ext cx="3915887" cy="37434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9991E82-D492-4FD0-8BA4-4A132B799F71}"/>
              </a:ext>
            </a:extLst>
          </p:cNvPr>
          <p:cNvSpPr txBox="1"/>
          <p:nvPr/>
        </p:nvSpPr>
        <p:spPr>
          <a:xfrm>
            <a:off x="8276494" y="6059425"/>
            <a:ext cx="27366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T=7 Trihexagonal</a:t>
            </a:r>
          </a:p>
          <a:p>
            <a:pPr algn="ctr"/>
            <a:r>
              <a:rPr lang="en-US" dirty="0"/>
              <a:t>(Imperfect Subdivision)</a:t>
            </a:r>
          </a:p>
        </p:txBody>
      </p:sp>
    </p:spTree>
    <p:extLst>
      <p:ext uri="{BB962C8B-B14F-4D97-AF65-F5344CB8AC3E}">
        <p14:creationId xmlns:p14="http://schemas.microsoft.com/office/powerpoint/2010/main" val="84613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6139-B923-42D0-8BFA-5F64AAA2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8B3B-94A6-4FB4-9A39-88ACE7DD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P22 lacked reinforcement proteins and was labelled as hexagonal</a:t>
            </a:r>
          </a:p>
          <a:p>
            <a:r>
              <a:rPr lang="en-US" dirty="0"/>
              <a:t>Bordetella and Phage YSD1 had reinforcement proteins around the local 2-fold and 3-fold axes respectively and were labeled as </a:t>
            </a:r>
            <a:r>
              <a:rPr lang="en-US" dirty="0" err="1"/>
              <a:t>trihex</a:t>
            </a:r>
            <a:r>
              <a:rPr lang="en-US" dirty="0"/>
              <a:t>-dual and </a:t>
            </a:r>
            <a:r>
              <a:rPr lang="en-US" dirty="0" err="1"/>
              <a:t>trihex</a:t>
            </a:r>
            <a:r>
              <a:rPr lang="en-US" dirty="0"/>
              <a:t>.</a:t>
            </a:r>
          </a:p>
          <a:p>
            <a:r>
              <a:rPr lang="en-US" dirty="0"/>
              <a:t>This suggests the presence and location of reinforcement proteins could determine lattice structure.</a:t>
            </a:r>
          </a:p>
          <a:p>
            <a:r>
              <a:rPr lang="en-US" dirty="0"/>
              <a:t>Both </a:t>
            </a:r>
            <a:r>
              <a:rPr lang="en-US" dirty="0" err="1"/>
              <a:t>Bordatella</a:t>
            </a:r>
            <a:r>
              <a:rPr lang="en-US" dirty="0"/>
              <a:t> and YSD1 had error in their label assignments. The tool becomes less accurate at a large number </a:t>
            </a:r>
            <a:r>
              <a:rPr lang="en-US"/>
              <a:t>of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37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1050</TotalTime>
  <Words>153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HK97 Results</vt:lpstr>
      <vt:lpstr>Thermotoga Maritima Encapsulin (3dkt)</vt:lpstr>
      <vt:lpstr>VLP From Pyrococcus Furiosus (2e0z)</vt:lpstr>
      <vt:lpstr>Iron Storage Encapsulin From Quasibacillus thermotolerans (6nj8)</vt:lpstr>
      <vt:lpstr>Bacteriopohage P22 Mature Virion (5uu5)</vt:lpstr>
      <vt:lpstr>Bacteriopohage T7 Procapsid (3j7v)</vt:lpstr>
      <vt:lpstr>Bordetella Bacteriophage (3j4u)</vt:lpstr>
      <vt:lpstr>YSD1 Bacteriophage (6xgq)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01/26/2022</dc:title>
  <dc:creator>Colin Brown</dc:creator>
  <cp:lastModifiedBy>Colin Brown</cp:lastModifiedBy>
  <cp:revision>4</cp:revision>
  <dcterms:created xsi:type="dcterms:W3CDTF">2022-01-25T03:25:58Z</dcterms:created>
  <dcterms:modified xsi:type="dcterms:W3CDTF">2022-02-07T06:11:51Z</dcterms:modified>
</cp:coreProperties>
</file>